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86" r:id="rId3"/>
    <p:sldId id="317" r:id="rId5"/>
    <p:sldId id="333" r:id="rId6"/>
    <p:sldId id="334" r:id="rId7"/>
    <p:sldId id="335" r:id="rId8"/>
    <p:sldId id="336" r:id="rId9"/>
    <p:sldId id="337" r:id="rId10"/>
    <p:sldId id="300" r:id="rId11"/>
    <p:sldId id="318" r:id="rId12"/>
    <p:sldId id="319" r:id="rId13"/>
    <p:sldId id="301" r:id="rId14"/>
    <p:sldId id="302" r:id="rId15"/>
    <p:sldId id="320" r:id="rId16"/>
    <p:sldId id="321" r:id="rId17"/>
    <p:sldId id="322" r:id="rId18"/>
    <p:sldId id="303" r:id="rId19"/>
    <p:sldId id="304" r:id="rId20"/>
    <p:sldId id="308" r:id="rId21"/>
    <p:sldId id="323" r:id="rId22"/>
    <p:sldId id="265" r:id="rId23"/>
    <p:sldId id="324" r:id="rId24"/>
    <p:sldId id="325" r:id="rId25"/>
    <p:sldId id="326" r:id="rId26"/>
    <p:sldId id="327" r:id="rId27"/>
    <p:sldId id="328" r:id="rId28"/>
    <p:sldId id="338" r:id="rId29"/>
    <p:sldId id="290" r:id="rId30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qi" initials="jhqi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8" autoAdjust="0"/>
    <p:restoredTop sz="84921" autoAdjust="0"/>
  </p:normalViewPr>
  <p:slideViewPr>
    <p:cSldViewPr snapToGrid="0">
      <p:cViewPr varScale="1">
        <p:scale>
          <a:sx n="109" d="100"/>
          <a:sy n="109" d="100"/>
        </p:scale>
        <p:origin x="736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81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2.xml"/><Relationship Id="rId36" Type="http://schemas.openxmlformats.org/officeDocument/2006/relationships/customXml" Target="../customXml/item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20EA5F0D-C1DC-412F-A146-DDB3A74B588F}" type="datetimeFigureOut">
              <a:rPr lang="en-US" altLang="zh-CN"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7BAE14B8-3CC9-472D-9BC5-A84D80684DE2}" type="slidenum">
              <a:rPr lang="en-US" alt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A8CDE508-72C8-4AB5-AA9C-1584D31690E0}" type="datetimeFigureOut">
              <a:rPr lang="zh-CN" altLang="en-US"/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7FB667E1-E601-4AAF-B95C-B25720D70A60}" type="slidenum">
              <a:rPr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73" y="1728000"/>
            <a:ext cx="13068237" cy="37949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2" y="0"/>
            <a:ext cx="12188827" cy="172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3173" y="5130000"/>
            <a:ext cx="12188827" cy="172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96900" y="2941018"/>
            <a:ext cx="10998200" cy="907181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CN" sz="6000" b="1"/>
            </a:lvl1pPr>
          </a:lstStyle>
          <a:p>
            <a:r>
              <a:rPr lang="zh-CN" altLang="en-US" dirty="0"/>
              <a:t>标测试题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96900" y="2105063"/>
            <a:ext cx="10998200" cy="7488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CN" sz="2800" cap="all" baseline="0"/>
            </a:lvl1pPr>
            <a:lvl2pPr marL="457200" indent="0" algn="ctr" latinLnBrk="0">
              <a:buNone/>
              <a:defRPr lang="zh-CN" sz="2800"/>
            </a:lvl2pPr>
            <a:lvl3pPr marL="914400" indent="0" algn="ctr" latinLnBrk="0">
              <a:buNone/>
              <a:defRPr lang="zh-CN" sz="2400"/>
            </a:lvl3pPr>
            <a:lvl4pPr marL="1371600" indent="0" algn="ctr" latinLnBrk="0">
              <a:buNone/>
              <a:defRPr lang="zh-CN" sz="2000"/>
            </a:lvl4pPr>
            <a:lvl5pPr marL="1828800" indent="0" algn="ctr" latinLnBrk="0">
              <a:buNone/>
              <a:defRPr lang="zh-CN" sz="2000"/>
            </a:lvl5pPr>
            <a:lvl6pPr marL="2286000" indent="0" algn="ctr" latinLnBrk="0">
              <a:buNone/>
              <a:defRPr lang="zh-CN" sz="2000"/>
            </a:lvl6pPr>
            <a:lvl7pPr marL="2743200" indent="0" algn="ctr" latinLnBrk="0">
              <a:buNone/>
              <a:defRPr lang="zh-CN" sz="2000"/>
            </a:lvl7pPr>
            <a:lvl8pPr marL="3200400" indent="0" algn="ctr" latinLnBrk="0">
              <a:buNone/>
              <a:defRPr lang="zh-CN" sz="2000"/>
            </a:lvl8pPr>
            <a:lvl9pPr marL="3657600" indent="0" algn="ctr" latinLnBrk="0">
              <a:buNone/>
              <a:defRPr lang="zh-CN" sz="2000"/>
            </a:lvl9pPr>
          </a:lstStyle>
          <a:p>
            <a:r>
              <a:rPr lang="zh-CN" altLang="en-US" dirty="0"/>
              <a:t>副标题</a:t>
            </a:r>
            <a:endParaRPr lang="zh-CN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39684" y="4509069"/>
            <a:ext cx="3712633" cy="269875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ctr">
              <a:buFontTx/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报告人  职务</a:t>
            </a:r>
            <a:endParaRPr lang="zh-CN" altLang="en-US" dirty="0"/>
          </a:p>
        </p:txBody>
      </p:sp>
      <p:grpSp>
        <p:nvGrpSpPr>
          <p:cNvPr id="10" name="组合 9"/>
          <p:cNvGrpSpPr>
            <a:grpSpLocks noChangeAspect="1"/>
          </p:cNvGrpSpPr>
          <p:nvPr userDrawn="1"/>
        </p:nvGrpSpPr>
        <p:grpSpPr>
          <a:xfrm>
            <a:off x="4910879" y="3971919"/>
            <a:ext cx="2370243" cy="400136"/>
            <a:chOff x="8729725" y="4570716"/>
            <a:chExt cx="2830513" cy="477838"/>
          </a:xfrm>
          <a:solidFill>
            <a:schemeClr val="tx1">
              <a:alpha val="50000"/>
            </a:schemeClr>
          </a:solidFill>
        </p:grpSpPr>
        <p:sp>
          <p:nvSpPr>
            <p:cNvPr id="13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912" y="133959"/>
            <a:ext cx="13068237" cy="379494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178" y="3481299"/>
            <a:ext cx="13068237" cy="37949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2" y="0"/>
            <a:ext cx="12188827" cy="6265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3173" y="6468532"/>
            <a:ext cx="12188827" cy="389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96899" y="1249635"/>
            <a:ext cx="2445379" cy="4702272"/>
          </a:xfrm>
          <a:prstGeom prst="rect">
            <a:avLst/>
          </a:prstGeom>
        </p:spPr>
        <p:txBody>
          <a:bodyPr anchor="t"/>
          <a:lstStyle>
            <a:lvl1pPr algn="r" latinLnBrk="0">
              <a:defRPr lang="zh-CN" sz="54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目录</a:t>
            </a:r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736544" y="1249636"/>
            <a:ext cx="7828393" cy="470227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6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75336"/>
            <a:ext cx="12192000" cy="6107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98507" y="797052"/>
            <a:ext cx="8994987" cy="23591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zh-CN" sz="5400" b="1"/>
            </a:lvl1pPr>
          </a:lstStyle>
          <a:p>
            <a:r>
              <a:rPr lang="zh-CN" altLang="en-US" dirty="0"/>
              <a:t>小节标题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98507" y="3238500"/>
            <a:ext cx="8994987" cy="841248"/>
          </a:xfrm>
          <a:prstGeom prst="rect">
            <a:avLst/>
          </a:prstGeom>
        </p:spPr>
        <p:txBody>
          <a:bodyPr anchor="t"/>
          <a:lstStyle>
            <a:lvl1pPr marL="0" indent="0" algn="l" latinLnBrk="0">
              <a:spcBef>
                <a:spcPts val="0"/>
              </a:spcBef>
              <a:buNone/>
              <a:defRPr lang="zh-CN" sz="2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  <p:grpSp>
        <p:nvGrpSpPr>
          <p:cNvPr id="31" name="组合 30"/>
          <p:cNvGrpSpPr>
            <a:grpSpLocks noChangeAspect="1"/>
          </p:cNvGrpSpPr>
          <p:nvPr userDrawn="1"/>
        </p:nvGrpSpPr>
        <p:grpSpPr>
          <a:xfrm>
            <a:off x="10654765" y="6553202"/>
            <a:ext cx="1395151" cy="235523"/>
            <a:chOff x="8729725" y="4570716"/>
            <a:chExt cx="2830513" cy="477838"/>
          </a:xfrm>
          <a:solidFill>
            <a:schemeClr val="tx1">
              <a:alpha val="70000"/>
            </a:schemeClr>
          </a:solidFill>
        </p:grpSpPr>
        <p:sp>
          <p:nvSpPr>
            <p:cNvPr id="32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467360"/>
            <a:ext cx="10795000" cy="8981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8500" y="1626669"/>
            <a:ext cx="10795000" cy="440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8501" y="1626669"/>
            <a:ext cx="5087619" cy="4399227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05880" y="1626669"/>
            <a:ext cx="5087619" cy="4399227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98500" y="467360"/>
            <a:ext cx="10795000" cy="8981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8501" y="1608864"/>
            <a:ext cx="5087619" cy="473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0" cap="all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05880" y="1608864"/>
            <a:ext cx="5087619" cy="473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0" cap="all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sz="half" idx="10"/>
          </p:nvPr>
        </p:nvSpPr>
        <p:spPr>
          <a:xfrm>
            <a:off x="698501" y="2232732"/>
            <a:ext cx="5087619" cy="2097968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altLang="en-US" dirty="0" smtClean="0"/>
            </a:lvl1pPr>
            <a:lvl2pPr latinLnBrk="0">
              <a:defRPr lang="zh-CN" altLang="en-US" dirty="0" smtClean="0"/>
            </a:lvl2pPr>
            <a:lvl3pPr latinLnBrk="0">
              <a:defRPr lang="zh-CN" altLang="en-US" dirty="0" smtClean="0"/>
            </a:lvl3pPr>
            <a:lvl4pPr latinLnBrk="0">
              <a:defRPr lang="zh-CN" altLang="en-US" dirty="0" smtClean="0"/>
            </a:lvl4pPr>
            <a:lvl5pPr latinLnBrk="0">
              <a:defRPr lang="zh-CN" dirty="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  <p:sp>
        <p:nvSpPr>
          <p:cNvPr id="12" name="内容占位符 3"/>
          <p:cNvSpPr>
            <a:spLocks noGrp="1"/>
          </p:cNvSpPr>
          <p:nvPr>
            <p:ph sz="half" idx="2"/>
          </p:nvPr>
        </p:nvSpPr>
        <p:spPr>
          <a:xfrm>
            <a:off x="6405880" y="2232732"/>
            <a:ext cx="5087619" cy="2097968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altLang="en-US" dirty="0" smtClean="0"/>
            </a:lvl1pPr>
            <a:lvl2pPr latinLnBrk="0">
              <a:defRPr lang="zh-CN" altLang="en-US" dirty="0" smtClean="0"/>
            </a:lvl2pPr>
            <a:lvl3pPr latinLnBrk="0">
              <a:defRPr lang="zh-CN" altLang="en-US" dirty="0" smtClean="0"/>
            </a:lvl3pPr>
            <a:lvl4pPr latinLnBrk="0">
              <a:defRPr lang="zh-CN" altLang="en-US" dirty="0" smtClean="0"/>
            </a:lvl4pPr>
            <a:lvl5pPr latinLnBrk="0">
              <a:defRPr lang="zh-CN" dirty="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698500" y="467360"/>
            <a:ext cx="10795000" cy="8981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/>
          </p:nvPr>
        </p:nvSpPr>
        <p:spPr>
          <a:xfrm>
            <a:off x="698500" y="4483100"/>
            <a:ext cx="5088467" cy="165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6405880" y="4483100"/>
            <a:ext cx="5088467" cy="165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CN" sz="3400" b="0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CN" sz="3400" b="0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 latinLnBrk="0">
              <a:buNone/>
              <a:defRPr lang="zh-CN" sz="32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67476"/>
            <a:ext cx="12188827" cy="390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833120"/>
            <a:ext cx="222251" cy="4917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5" name="组合 4"/>
          <p:cNvGrpSpPr>
            <a:grpSpLocks noChangeAspect="1"/>
          </p:cNvGrpSpPr>
          <p:nvPr userDrawn="1"/>
        </p:nvGrpSpPr>
        <p:grpSpPr>
          <a:xfrm>
            <a:off x="10654765" y="6553202"/>
            <a:ext cx="1395151" cy="235523"/>
            <a:chOff x="8729725" y="4570716"/>
            <a:chExt cx="2830513" cy="477838"/>
          </a:xfrm>
          <a:solidFill>
            <a:schemeClr val="tx1">
              <a:alpha val="70000"/>
            </a:schemeClr>
          </a:solidFill>
        </p:grpSpPr>
        <p:sp>
          <p:nvSpPr>
            <p:cNvPr id="6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zh-CN" sz="3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596900" y="2255218"/>
            <a:ext cx="10998200" cy="907181"/>
          </a:xfrm>
        </p:spPr>
        <p:txBody>
          <a:bodyPr/>
          <a:lstStyle/>
          <a:p>
            <a:r>
              <a:rPr lang="en-US" altLang="zh-CN">
                <a:sym typeface="+mn-ea"/>
              </a:rPr>
              <a:t>LAVE&amp;LLaMA&amp;LLM Finetune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251081" y="5499034"/>
            <a:ext cx="3712633" cy="269875"/>
          </a:xfrm>
        </p:spPr>
        <p:txBody>
          <a:bodyPr/>
          <a:lstStyle/>
          <a:p>
            <a:r>
              <a:rPr lang="zh-CN" altLang="en-US" dirty="0"/>
              <a:t>报告人 王世龙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001260" y="4574540"/>
            <a:ext cx="2212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tx1">
                    <a:lumMod val="50000"/>
                  </a:schemeClr>
                </a:solidFill>
              </a:rPr>
              <a:t>EVOL Lab@TeleAI</a:t>
            </a:r>
            <a:endParaRPr lang="en-US" altLang="zh-CN" b="1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3900" y="1944370"/>
            <a:ext cx="1662430" cy="5911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450" y="2778125"/>
            <a:ext cx="4272280" cy="3441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225" y="4481195"/>
            <a:ext cx="3919220" cy="9982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50" y="3294380"/>
            <a:ext cx="3747135" cy="10147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5" y="463550"/>
            <a:ext cx="6038850" cy="5723255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181600" y="4565650"/>
            <a:ext cx="977900" cy="203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950" y="1111885"/>
            <a:ext cx="3009900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2190" y="1072515"/>
            <a:ext cx="9946640" cy="4712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LLaMA2</a:t>
            </a:r>
            <a:endParaRPr kumimoji="1"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Tx/>
              <a:buNone/>
            </a:pP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相比于LLaMA1的改变：</a:t>
            </a:r>
            <a:endParaRPr kumimoji="1"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228600" indent="-457200" algn="l">
              <a:buClrTx/>
              <a:buSzTx/>
            </a:pP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LLaMA1(6B, 13B, 65B) =&gt; LLaMA2(7B, 13B, 70B)</a:t>
            </a:r>
            <a:endParaRPr kumimoji="1"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228600" indent="-457200" algn="l">
              <a:buClrTx/>
              <a:buSzTx/>
            </a:pP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增加了40%的数据量</a:t>
            </a:r>
            <a:endParaRPr kumimoji="1"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228600" indent="-457200" algn="l">
              <a:buClrTx/>
              <a:buSzTx/>
            </a:pP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34B</a:t>
            </a:r>
            <a:r>
              <a:rPr kumimoji="1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，</a:t>
            </a: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70B</a:t>
            </a:r>
            <a:r>
              <a:rPr kumimoji="1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版本</a:t>
            </a: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使用的是Grouped-query attention</a:t>
            </a:r>
            <a:endParaRPr kumimoji="1"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228600" indent="-457200" algn="l">
              <a:buClrTx/>
              <a:buSzTx/>
            </a:pP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通过SFT以及RLHF微调了LLaMA2-Chat</a:t>
            </a:r>
            <a:endParaRPr kumimoji="1"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228600" indent="-457200" algn="l">
              <a:buClrTx/>
              <a:buSzTx/>
            </a:pP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上下文长度翻倍</a:t>
            </a:r>
            <a:r>
              <a:rPr kumimoji="1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（</a:t>
            </a: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4K</a:t>
            </a:r>
            <a:r>
              <a:rPr kumimoji="1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）</a:t>
            </a:r>
            <a:endParaRPr kumimoji="1"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endParaRPr kumimoji="1" lang="zh-CN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Grouped-query attention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298" y="2267995"/>
            <a:ext cx="9621593" cy="28388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Instruction Tuning</a:t>
            </a:r>
            <a:r>
              <a:rPr altLang="en-US" dirty="0">
                <a:sym typeface="+mn-ea"/>
              </a:rPr>
              <a:t>数据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4840" y="1691189"/>
            <a:ext cx="7900673" cy="41526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LLaMA3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相比于LLaMA2的变化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（1）tokenizer，词汇表大小从32K =&gt; 128K，对性能影响比较大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（2）数据量增大了7倍（2T tokens =&gt; 15T tokens）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（3）所有模型均使用grouped-query attention（8B, 70B, 400B+暂时未发布）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（4）上下文长度翻倍</a:t>
            </a:r>
            <a:r>
              <a:rPr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（</a:t>
            </a: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8K</a:t>
            </a:r>
            <a:r>
              <a:rPr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）</a:t>
            </a:r>
            <a:endParaRPr altLang="en-US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821" y="573791"/>
            <a:ext cx="9585531" cy="57106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Instruction Tuning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975" y="1550196"/>
            <a:ext cx="11554790" cy="37580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8500" y="1066800"/>
            <a:ext cx="10795000" cy="42265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Instruction Dataset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人工构造</a:t>
            </a: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：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花钱请人标注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从互联网上收集</a:t>
            </a: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/</a:t>
            </a:r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从一些NLP的任务数据集上收集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  <a:sym typeface="+mn-e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  <a:sym typeface="+mn-ea"/>
            </a:endParaRPr>
          </a:p>
          <a:p>
            <a:pPr marL="342900" lvl="0" indent="-342900"/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模型构造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800100" lvl="2" indent="-342900"/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蒸馏方式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800100" lvl="2" indent="-342900"/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self-improvement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主要内容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LAVE</a:t>
            </a:r>
            <a:endParaRPr kumimoji="1" altLang="en-US" sz="28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r>
              <a:rPr kumimoji="1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LLaMA</a:t>
            </a:r>
            <a:endParaRPr kumimoji="1" altLang="en-US" sz="28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r>
              <a:rPr kumimoji="1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Instruction Tuning</a:t>
            </a:r>
            <a:endParaRPr kumimoji="1" altLang="en-US" sz="28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r>
              <a:rPr kumimoji="1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RLHF</a:t>
            </a:r>
            <a:endParaRPr kumimoji="1" altLang="en-US" sz="28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endParaRPr kumimoji="1" altLang="en-US" sz="28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98500" y="446258"/>
            <a:ext cx="10795000" cy="898144"/>
          </a:xfrm>
        </p:spPr>
        <p:txBody>
          <a:bodyPr/>
          <a:lstStyle/>
          <a:p>
            <a:r>
              <a:rPr altLang="en-US" dirty="0">
                <a:sym typeface="+mn-ea"/>
              </a:rPr>
              <a:t>人工构造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70" y="2162802"/>
            <a:ext cx="11160280" cy="35867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sym typeface="+mn-ea"/>
              </a:rPr>
              <a:t>蒸馏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790" y="1691005"/>
            <a:ext cx="10621010" cy="43199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620" y="384175"/>
            <a:ext cx="9382760" cy="4172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05" y="4806950"/>
            <a:ext cx="9728200" cy="13887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self-improvement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960" y="1470025"/>
            <a:ext cx="10292715" cy="47529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ym typeface="+mn-ea"/>
              </a:rPr>
              <a:t>Reinforcement Learning from Human Feedback(RLHF)</a:t>
            </a:r>
            <a:endParaRPr lang="zh-CN" altLang="en-US" sz="3200"/>
          </a:p>
        </p:txBody>
      </p:sp>
      <p:sp>
        <p:nvSpPr>
          <p:cNvPr id="4" name="矩形: 圆角 3"/>
          <p:cNvSpPr/>
          <p:nvPr/>
        </p:nvSpPr>
        <p:spPr>
          <a:xfrm>
            <a:off x="4565216" y="2831762"/>
            <a:ext cx="1089158" cy="5879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Action</a:t>
            </a:r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3047147" y="2104668"/>
            <a:ext cx="1129309" cy="5505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Agent</a:t>
            </a:r>
            <a:endParaRPr lang="zh-CN" altLang="en-US" dirty="0"/>
          </a:p>
        </p:txBody>
      </p:sp>
      <p:sp>
        <p:nvSpPr>
          <p:cNvPr id="6" name="矩形: 圆角 5"/>
          <p:cNvSpPr/>
          <p:nvPr/>
        </p:nvSpPr>
        <p:spPr>
          <a:xfrm>
            <a:off x="2785692" y="3734641"/>
            <a:ext cx="1617540" cy="10268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Environment</a:t>
            </a:r>
            <a:endParaRPr lang="zh-CN" altLang="en-US" dirty="0"/>
          </a:p>
        </p:txBody>
      </p:sp>
      <p:sp>
        <p:nvSpPr>
          <p:cNvPr id="7" name="矩形: 圆角 6"/>
          <p:cNvSpPr/>
          <p:nvPr/>
        </p:nvSpPr>
        <p:spPr>
          <a:xfrm>
            <a:off x="1641781" y="2875566"/>
            <a:ext cx="1089158" cy="5879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State</a:t>
            </a:r>
            <a:endParaRPr lang="zh-CN" altLang="en-US" dirty="0"/>
          </a:p>
        </p:txBody>
      </p:sp>
      <p:cxnSp>
        <p:nvCxnSpPr>
          <p:cNvPr id="9" name="连接符: 肘形 8"/>
          <p:cNvCxnSpPr>
            <a:endCxn id="7" idx="2"/>
          </p:cNvCxnSpPr>
          <p:nvPr/>
        </p:nvCxnSpPr>
        <p:spPr>
          <a:xfrm rot="10800000">
            <a:off x="2186360" y="3463492"/>
            <a:ext cx="599332" cy="5879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肘形 9"/>
          <p:cNvCxnSpPr>
            <a:stCxn id="7" idx="0"/>
          </p:cNvCxnSpPr>
          <p:nvPr/>
        </p:nvCxnSpPr>
        <p:spPr>
          <a:xfrm rot="5400000" flipH="1" flipV="1">
            <a:off x="2437376" y="2265794"/>
            <a:ext cx="358757" cy="8607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13"/>
          <p:cNvCxnSpPr>
            <a:stCxn id="5" idx="3"/>
            <a:endCxn id="4" idx="0"/>
          </p:cNvCxnSpPr>
          <p:nvPr/>
        </p:nvCxnSpPr>
        <p:spPr>
          <a:xfrm>
            <a:off x="4176456" y="2379923"/>
            <a:ext cx="933339" cy="4518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连接符: 肘形 14"/>
          <p:cNvCxnSpPr>
            <a:stCxn id="4" idx="2"/>
            <a:endCxn id="6" idx="3"/>
          </p:cNvCxnSpPr>
          <p:nvPr/>
        </p:nvCxnSpPr>
        <p:spPr>
          <a:xfrm rot="5400000">
            <a:off x="4342319" y="3480602"/>
            <a:ext cx="828390" cy="7065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2407886" y="4422038"/>
            <a:ext cx="377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: 圆角 26"/>
          <p:cNvSpPr/>
          <p:nvPr/>
        </p:nvSpPr>
        <p:spPr>
          <a:xfrm>
            <a:off x="1318728" y="4128075"/>
            <a:ext cx="1089158" cy="58792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Reward function</a:t>
            </a:r>
            <a:endParaRPr lang="zh-CN" altLang="en-US" dirty="0"/>
          </a:p>
        </p:txBody>
      </p:sp>
      <p:cxnSp>
        <p:nvCxnSpPr>
          <p:cNvPr id="28" name="连接符: 肘形 27"/>
          <p:cNvCxnSpPr>
            <a:stCxn id="27" idx="1"/>
            <a:endCxn id="29" idx="2"/>
          </p:cNvCxnSpPr>
          <p:nvPr/>
        </p:nvCxnSpPr>
        <p:spPr>
          <a:xfrm rot="10800000">
            <a:off x="718256" y="3540150"/>
            <a:ext cx="600473" cy="8818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: 圆角 28"/>
          <p:cNvSpPr/>
          <p:nvPr/>
        </p:nvSpPr>
        <p:spPr>
          <a:xfrm>
            <a:off x="173676" y="2952223"/>
            <a:ext cx="1089158" cy="5879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reward</a:t>
            </a:r>
            <a:endParaRPr lang="zh-CN" altLang="en-US" dirty="0"/>
          </a:p>
        </p:txBody>
      </p:sp>
      <p:cxnSp>
        <p:nvCxnSpPr>
          <p:cNvPr id="32" name="连接符: 肘形 31"/>
          <p:cNvCxnSpPr>
            <a:stCxn id="29" idx="0"/>
            <a:endCxn id="37" idx="1"/>
          </p:cNvCxnSpPr>
          <p:nvPr/>
        </p:nvCxnSpPr>
        <p:spPr>
          <a:xfrm rot="5400000" flipH="1" flipV="1">
            <a:off x="444603" y="2443471"/>
            <a:ext cx="782405" cy="2351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圆角 36"/>
          <p:cNvSpPr/>
          <p:nvPr/>
        </p:nvSpPr>
        <p:spPr>
          <a:xfrm>
            <a:off x="953356" y="1875855"/>
            <a:ext cx="1089158" cy="58792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Update Agent</a:t>
            </a:r>
            <a:endParaRPr lang="zh-CN" altLang="en-US" dirty="0"/>
          </a:p>
        </p:txBody>
      </p:sp>
      <p:cxnSp>
        <p:nvCxnSpPr>
          <p:cNvPr id="39" name="连接符: 肘形 38"/>
          <p:cNvCxnSpPr>
            <a:stCxn id="37" idx="3"/>
            <a:endCxn id="5" idx="1"/>
          </p:cNvCxnSpPr>
          <p:nvPr/>
        </p:nvCxnSpPr>
        <p:spPr>
          <a:xfrm>
            <a:off x="2042514" y="2169818"/>
            <a:ext cx="1004633" cy="2101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: 圆角 41"/>
          <p:cNvSpPr/>
          <p:nvPr/>
        </p:nvSpPr>
        <p:spPr>
          <a:xfrm>
            <a:off x="10843901" y="2722709"/>
            <a:ext cx="1089158" cy="5879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Action</a:t>
            </a:r>
            <a:endParaRPr lang="zh-CN" altLang="en-US" dirty="0"/>
          </a:p>
        </p:txBody>
      </p:sp>
      <p:sp>
        <p:nvSpPr>
          <p:cNvPr id="43" name="矩形: 圆角 42"/>
          <p:cNvSpPr/>
          <p:nvPr/>
        </p:nvSpPr>
        <p:spPr>
          <a:xfrm>
            <a:off x="9325832" y="1995615"/>
            <a:ext cx="1129309" cy="5505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LLM</a:t>
            </a:r>
            <a:endParaRPr lang="zh-CN" altLang="en-US" dirty="0"/>
          </a:p>
        </p:txBody>
      </p:sp>
      <p:sp>
        <p:nvSpPr>
          <p:cNvPr id="44" name="矩形: 圆角 43"/>
          <p:cNvSpPr/>
          <p:nvPr/>
        </p:nvSpPr>
        <p:spPr>
          <a:xfrm>
            <a:off x="9064377" y="3625588"/>
            <a:ext cx="1617540" cy="10268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Prompt&amp;Answer</a:t>
            </a:r>
            <a:endParaRPr lang="zh-CN" altLang="en-US" dirty="0"/>
          </a:p>
        </p:txBody>
      </p:sp>
      <p:sp>
        <p:nvSpPr>
          <p:cNvPr id="45" name="矩形: 圆角 44"/>
          <p:cNvSpPr/>
          <p:nvPr/>
        </p:nvSpPr>
        <p:spPr>
          <a:xfrm>
            <a:off x="7920466" y="2766513"/>
            <a:ext cx="1089158" cy="5879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prompt</a:t>
            </a:r>
            <a:endParaRPr lang="zh-CN" altLang="en-US" dirty="0"/>
          </a:p>
        </p:txBody>
      </p:sp>
      <p:cxnSp>
        <p:nvCxnSpPr>
          <p:cNvPr id="46" name="连接符: 肘形 45"/>
          <p:cNvCxnSpPr>
            <a:endCxn id="45" idx="2"/>
          </p:cNvCxnSpPr>
          <p:nvPr/>
        </p:nvCxnSpPr>
        <p:spPr>
          <a:xfrm rot="10800000">
            <a:off x="8465045" y="3354439"/>
            <a:ext cx="599332" cy="5879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连接符: 肘形 46"/>
          <p:cNvCxnSpPr>
            <a:stCxn id="45" idx="0"/>
          </p:cNvCxnSpPr>
          <p:nvPr/>
        </p:nvCxnSpPr>
        <p:spPr>
          <a:xfrm rot="5400000" flipH="1" flipV="1">
            <a:off x="8716061" y="2156741"/>
            <a:ext cx="358757" cy="8607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连接符: 肘形 47"/>
          <p:cNvCxnSpPr>
            <a:stCxn id="43" idx="3"/>
            <a:endCxn id="42" idx="0"/>
          </p:cNvCxnSpPr>
          <p:nvPr/>
        </p:nvCxnSpPr>
        <p:spPr>
          <a:xfrm>
            <a:off x="10455141" y="2270870"/>
            <a:ext cx="933339" cy="4518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连接符: 肘形 48"/>
          <p:cNvCxnSpPr>
            <a:stCxn id="42" idx="2"/>
            <a:endCxn id="44" idx="3"/>
          </p:cNvCxnSpPr>
          <p:nvPr/>
        </p:nvCxnSpPr>
        <p:spPr>
          <a:xfrm rot="5400000">
            <a:off x="10621004" y="3371549"/>
            <a:ext cx="828390" cy="7065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H="1">
            <a:off x="8686571" y="4312985"/>
            <a:ext cx="377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: 圆角 50"/>
          <p:cNvSpPr/>
          <p:nvPr/>
        </p:nvSpPr>
        <p:spPr>
          <a:xfrm>
            <a:off x="7597413" y="4019022"/>
            <a:ext cx="1089158" cy="58792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Reward model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2" name="连接符: 肘形 51"/>
          <p:cNvCxnSpPr>
            <a:stCxn id="51" idx="1"/>
            <a:endCxn id="53" idx="2"/>
          </p:cNvCxnSpPr>
          <p:nvPr/>
        </p:nvCxnSpPr>
        <p:spPr>
          <a:xfrm rot="10800000">
            <a:off x="6996941" y="3431097"/>
            <a:ext cx="600473" cy="8818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: 圆角 52"/>
          <p:cNvSpPr/>
          <p:nvPr/>
        </p:nvSpPr>
        <p:spPr>
          <a:xfrm>
            <a:off x="6452361" y="2843170"/>
            <a:ext cx="1089158" cy="5879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reward</a:t>
            </a:r>
            <a:endParaRPr lang="zh-CN" altLang="en-US" dirty="0"/>
          </a:p>
        </p:txBody>
      </p:sp>
      <p:cxnSp>
        <p:nvCxnSpPr>
          <p:cNvPr id="54" name="连接符: 肘形 53"/>
          <p:cNvCxnSpPr>
            <a:stCxn id="53" idx="0"/>
            <a:endCxn id="55" idx="1"/>
          </p:cNvCxnSpPr>
          <p:nvPr/>
        </p:nvCxnSpPr>
        <p:spPr>
          <a:xfrm rot="5400000" flipH="1" flipV="1">
            <a:off x="6723288" y="2334418"/>
            <a:ext cx="782405" cy="2351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圆角 54"/>
          <p:cNvSpPr/>
          <p:nvPr/>
        </p:nvSpPr>
        <p:spPr>
          <a:xfrm>
            <a:off x="7232041" y="1766802"/>
            <a:ext cx="1454530" cy="58792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Update Agent(PPO)</a:t>
            </a:r>
            <a:endParaRPr lang="en-US" altLang="zh-CN" dirty="0">
              <a:solidFill>
                <a:srgbClr val="FF0000"/>
              </a:solidFill>
            </a:endParaRPr>
          </a:p>
        </p:txBody>
      </p:sp>
      <p:cxnSp>
        <p:nvCxnSpPr>
          <p:cNvPr id="56" name="连接符: 肘形 55"/>
          <p:cNvCxnSpPr>
            <a:stCxn id="55" idx="3"/>
            <a:endCxn id="43" idx="1"/>
          </p:cNvCxnSpPr>
          <p:nvPr/>
        </p:nvCxnSpPr>
        <p:spPr>
          <a:xfrm>
            <a:off x="8686571" y="2060765"/>
            <a:ext cx="639261" cy="2101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箭头: 右 56"/>
          <p:cNvSpPr/>
          <p:nvPr/>
        </p:nvSpPr>
        <p:spPr>
          <a:xfrm>
            <a:off x="5897746" y="3031273"/>
            <a:ext cx="315749" cy="21901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96000" y="512699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dirty="0">
                <a:sym typeface="+mn-ea"/>
              </a:rPr>
              <a:t> </a:t>
            </a:r>
            <a:r>
              <a:rPr lang="en-US" altLang="zh-CN" sz="3200" dirty="0">
                <a:sym typeface="+mn-ea"/>
              </a:rPr>
              <a:t>RLHF</a:t>
            </a:r>
            <a:endParaRPr lang="en-US" altLang="zh-CN" sz="3200" dirty="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512699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dirty="0">
                <a:sym typeface="+mn-ea"/>
              </a:rPr>
              <a:t>RL </a:t>
            </a:r>
            <a:endParaRPr lang="en-US" altLang="zh-CN" sz="3200" dirty="0"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972820"/>
            <a:ext cx="8220075" cy="50895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PPO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825" y="2971800"/>
            <a:ext cx="4572000" cy="457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6075" y="1503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policy gradent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346075" y="2424430"/>
            <a:ext cx="2311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importance sampling</a:t>
            </a:r>
            <a:endParaRPr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6753225" y="1503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PPO</a:t>
            </a:r>
            <a:endParaRPr lang="en-US" altLang="zh-CN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365250"/>
            <a:ext cx="3238500" cy="676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3533775"/>
            <a:ext cx="5495925" cy="28479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2190115"/>
            <a:ext cx="3752850" cy="4286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930" y="3699510"/>
            <a:ext cx="5438775" cy="9620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753225" y="30607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PPO2(PPO-clip)</a:t>
            </a:r>
            <a:endParaRPr lang="en-US" altLang="zh-CN"/>
          </a:p>
        </p:txBody>
      </p:sp>
      <p:pic>
        <p:nvPicPr>
          <p:cNvPr id="103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7415530" y="4767580"/>
            <a:ext cx="3458210" cy="1529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感谢观看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创寰宇学府 育天下英才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239684" y="5377749"/>
            <a:ext cx="3712633" cy="269875"/>
          </a:xfrm>
        </p:spPr>
        <p:txBody>
          <a:bodyPr/>
          <a:lstStyle/>
          <a:p>
            <a:r>
              <a:rPr lang="zh-CN" altLang="en-US" dirty="0"/>
              <a:t>报告人 王世龙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998720" y="4574540"/>
            <a:ext cx="2212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EVOL Lab@TeleAI</a:t>
            </a:r>
            <a:endParaRPr lang="en-US" altLang="zh-CN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LAVE: an LLM-based plan-and-execute agent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设计目标</a:t>
            </a:r>
            <a:endParaRPr lang="zh-CN" altLang="en-US" sz="28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algn="l">
              <a:buClrTx/>
              <a:buSzTx/>
            </a:pPr>
            <a:r>
              <a:rPr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利用语言</a:t>
            </a:r>
            <a:r>
              <a:rPr lang="zh-CN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和</a:t>
            </a: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LLM</a:t>
            </a:r>
            <a:r>
              <a:rPr lang="zh-CN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交互，编辑视频，降低视频编辑的难度</a:t>
            </a:r>
            <a:r>
              <a:rPr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。</a:t>
            </a:r>
            <a:endParaRPr lang="zh-CN" altLang="en-US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r>
              <a:rPr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保留用户的代理能力在视频编辑过程中： AI辅助编辑与手动编辑均提供，AI的很多动作均由用户控制。</a:t>
            </a:r>
            <a:endParaRPr lang="zh-CN" altLang="en-US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  <a:sym typeface="+mn-ea"/>
            </a:endParaRPr>
          </a:p>
          <a:p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  <a:sym typeface="+mn-ea"/>
            </a:endParaRPr>
          </a:p>
          <a:p>
            <a:pPr marL="0" lvl="0" indent="0">
              <a:buNone/>
            </a:pPr>
            <a:endParaRPr lang="zh-CN" altLang="en-US" sz="2400" dirty="0"/>
          </a:p>
        </p:txBody>
      </p:sp>
      <p:pic>
        <p:nvPicPr>
          <p:cNvPr id="4" name="图片 3" descr="x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415" y="3595171"/>
            <a:ext cx="10713085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LAVE: an LLM-based plan-and-execute agent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  <a:buSzTx/>
            </a:pPr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根据用户提供的目标，做一些计划，并执行相应的动作（LLM的交互能力</a:t>
            </a: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）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algn="l">
              <a:buClrTx/>
              <a:buSzTx/>
            </a:pPr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动作包含两个方面</a:t>
            </a: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：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lvl="1"/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（1）概念辅助：比如为用户提供想法，总结视频的</a:t>
            </a:r>
            <a:r>
              <a:rPr lang="zh-CN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内容</a:t>
            </a: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（VLM）</a:t>
            </a:r>
            <a:r>
              <a:rPr lang="zh-CN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，生成剪辑步骤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lvl="1"/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（2）操作辅助：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lvl="2"/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基于语义检索视频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lvl="2"/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根据目标排序视频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lvl="2"/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与用户交互，通过</a:t>
            </a:r>
            <a:r>
              <a:rPr lang="zh-CN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语言</a:t>
            </a:r>
            <a:r>
              <a:rPr lang="en-US" altLang="zh-CN" sz="2400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对视频进行修剪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914400" lvl="2" indent="0">
              <a:buNone/>
            </a:pPr>
            <a:endParaRPr lang="zh-CN" altLang="en-US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>
                <a:sym typeface="+mn-ea"/>
              </a:rPr>
              <a:t>具体</a:t>
            </a:r>
            <a:r>
              <a:rPr lang="zh-CN" altLang="en-US" dirty="0">
                <a:sym typeface="+mn-ea"/>
              </a:rPr>
              <a:t>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342900">
              <a:buSzTx/>
            </a:pPr>
            <a:r>
              <a:rPr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生成视频的title以及summary：通过LLaVA生成每一帧的描述，再通过GPT-4集成生成title和summary。</a:t>
            </a:r>
            <a:endParaRPr lang="zh-CN" altLang="en-US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114300" indent="-342900">
              <a:buSzTx/>
            </a:pPr>
            <a:r>
              <a:rPr lang="zh-CN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素材概述：通过</a:t>
            </a: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LLM</a:t>
            </a:r>
            <a:r>
              <a:rPr lang="zh-CN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将视频进行分类，分类到很多话题。</a:t>
            </a:r>
            <a:endParaRPr lang="en-US" altLang="en-US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  <a:sym typeface="+mn-ea"/>
            </a:endParaRPr>
          </a:p>
          <a:p>
            <a:pPr marL="114300" indent="-342900">
              <a:buSzTx/>
            </a:pPr>
            <a:r>
              <a:rPr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根据text进行视频检索</a:t>
            </a:r>
            <a:endParaRPr lang="zh-CN" altLang="en-US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114300" indent="-342900">
              <a:buSzTx/>
            </a:pPr>
            <a:r>
              <a:rPr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Idea Brainstorming：根据用户提供的视频，以及与用户的交流，给用户提供创造性的想法。</a:t>
            </a:r>
            <a:endParaRPr lang="zh-CN" altLang="en-US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114300" indent="-342900">
              <a:buSzTx/>
            </a:pPr>
            <a:r>
              <a:rPr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Storyboarding: 根据用户提供的叙事线对视频进行排序</a:t>
            </a:r>
            <a:endParaRPr lang="zh-CN" altLang="en-US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114300" indent="-342900">
              <a:buSzTx/>
            </a:pPr>
            <a:r>
              <a:rPr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clip trimming: 基于每一帧的caption以及与用户的交流删除掉一些帧来完成用户的目标。</a:t>
            </a:r>
            <a:endParaRPr lang="zh-CN" altLang="en-US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endParaRPr lang="en-US" altLang="zh-CN" sz="2400" dirty="0"/>
          </a:p>
          <a:p>
            <a:endParaRPr lang="zh-CN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790" y="391160"/>
            <a:ext cx="10332720" cy="5490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x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1692910"/>
            <a:ext cx="9810750" cy="2748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LLaMA</a:t>
            </a:r>
            <a:endParaRPr kumimoji="1"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457200" algn="l">
              <a:buClrTx/>
              <a:buSzTx/>
            </a:pP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LLaMA1: 三个版本（6B, 13B, 65B）</a:t>
            </a:r>
            <a:endParaRPr kumimoji="1"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228600" indent="-457200" algn="l">
              <a:buClrTx/>
              <a:buSzTx/>
            </a:pP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13B性能 &gt; GPT3(175B)</a:t>
            </a:r>
            <a:endParaRPr kumimoji="1"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228600" indent="-457200" algn="l">
              <a:buClrTx/>
              <a:buSzTx/>
            </a:pP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65B性能与最好的模型Chinchilla-70B,以及PaLM-540B相当</a:t>
            </a:r>
            <a:endParaRPr kumimoji="1"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  <a:sym typeface="+mn-ea"/>
            </a:endParaRPr>
          </a:p>
          <a:p>
            <a:pPr marL="228600" indent="-457200" algn="l">
              <a:buClrTx/>
              <a:buSzTx/>
            </a:pP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LLaMA</a:t>
            </a:r>
            <a:r>
              <a:rPr kumimoji="1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的目的</a:t>
            </a: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——</a:t>
            </a:r>
            <a:r>
              <a:rPr kumimoji="1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保证高性能模型的推理速度。对于参数量一定模型，使用尽可能多的数据训练。</a:t>
            </a:r>
            <a:endParaRPr kumimoji="1" altLang="en-US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228600" indent="-457200" algn="l">
              <a:buClrTx/>
              <a:buSzTx/>
            </a:pPr>
            <a:r>
              <a:rPr kumimoji="1"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LLaMA</a:t>
            </a:r>
            <a:r>
              <a:rPr kumimoji="1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使用的数据是完全开源的。</a:t>
            </a:r>
            <a:endParaRPr kumimoji="1"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  <a:p>
            <a:pPr marL="228600" indent="-457200" algn="l">
              <a:buClrTx/>
              <a:buSzTx/>
            </a:pPr>
            <a:endParaRPr kumimoji="1"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Dataset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8880" y="1581785"/>
            <a:ext cx="7381240" cy="4343400"/>
          </a:xfrm>
          <a:prstGeom prst="rect">
            <a:avLst/>
          </a:prstGeom>
        </p:spPr>
      </p:pic>
    </p:spTree>
  </p:cSld>
  <p:clrMapOvr>
    <a:masterClrMapping/>
  </p:clrMapOvr>
</p:sld>
</file>

<file path=ppt/tags/tag2.xml><?xml version="1.0" encoding="utf-8"?>
<p:tagLst xmlns:p="http://schemas.openxmlformats.org/presentationml/2006/main">
  <p:tag name="COMMONDATA" val="eyJoZGlkIjoiNWRiN2EzOTIwNTFkMWRjYjlhM2M2MjEwMTAzOTAyMTAifQ=="/>
</p:tagLst>
</file>

<file path=ppt/theme/theme1.xml><?xml version="1.0" encoding="utf-8"?>
<a:theme xmlns:a="http://schemas.openxmlformats.org/drawingml/2006/main" name="teach03 16x9">
  <a:themeElements>
    <a:clrScheme name="自定义 16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2A78A8"/>
      </a:accent1>
      <a:accent2>
        <a:srgbClr val="559937"/>
      </a:accent2>
      <a:accent3>
        <a:srgbClr val="EBCA21"/>
      </a:accent3>
      <a:accent4>
        <a:srgbClr val="EB8D21"/>
      </a:accent4>
      <a:accent5>
        <a:srgbClr val="EB5638"/>
      </a:accent5>
      <a:accent6>
        <a:srgbClr val="3AAFB2"/>
      </a:accent6>
      <a:hlink>
        <a:srgbClr val="3A9CDB"/>
      </a:hlink>
      <a:folHlink>
        <a:srgbClr val="6E54AE"/>
      </a:folHlink>
    </a:clrScheme>
    <a:fontScheme name="自定义 3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 A s s e t E d i t F o r m < / E d i t > < N e w > D o c u m e n t L i b r a r y F o r m < / N e w > < / F o r m T e m p l a t e s > 
</file>

<file path=customXml/itemProps1.xml><?xml version="1.0" encoding="utf-8"?>
<ds:datastoreItem xmlns:ds="http://schemas.openxmlformats.org/officeDocument/2006/customXml" ds:itemID="{58505542-BCEF-47F2-90D3-D407C4B4B16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WPS 演示</Application>
  <PresentationFormat>宽屏</PresentationFormat>
  <Paragraphs>149</Paragraphs>
  <Slides>27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teach03 16x9</vt:lpstr>
      <vt:lpstr>LAVE&amp;LLaMA&amp;LLM Finetune</vt:lpstr>
      <vt:lpstr>主要内容</vt:lpstr>
      <vt:lpstr>LAVE: an LLM-based plan-and-execute agent</vt:lpstr>
      <vt:lpstr>LAVE: an LLM-based plan-and-execute agent</vt:lpstr>
      <vt:lpstr>具体功能</vt:lpstr>
      <vt:lpstr>PowerPoint 演示文稿</vt:lpstr>
      <vt:lpstr>PowerPoint 演示文稿</vt:lpstr>
      <vt:lpstr>LLaMA</vt:lpstr>
      <vt:lpstr>Dataset</vt:lpstr>
      <vt:lpstr>PowerPoint 演示文稿</vt:lpstr>
      <vt:lpstr>PowerPoint 演示文稿</vt:lpstr>
      <vt:lpstr>LLaMA2</vt:lpstr>
      <vt:lpstr>Group-query attention</vt:lpstr>
      <vt:lpstr>Instruction Tuning数据</vt:lpstr>
      <vt:lpstr>LLaMA3</vt:lpstr>
      <vt:lpstr>PowerPoint 演示文稿</vt:lpstr>
      <vt:lpstr>Instruction Tuning</vt:lpstr>
      <vt:lpstr>PowerPoint 演示文稿</vt:lpstr>
      <vt:lpstr>Instruction Dataset Construction</vt:lpstr>
      <vt:lpstr>人工构造</vt:lpstr>
      <vt:lpstr>蒸馏</vt:lpstr>
      <vt:lpstr>PowerPoint 演示文稿</vt:lpstr>
      <vt:lpstr>self-improvement</vt:lpstr>
      <vt:lpstr>Reinforcement Learning from Human Feedback(RLHF)</vt:lpstr>
      <vt:lpstr>PowerPoint 演示文稿</vt:lpstr>
      <vt:lpstr>PPO</vt:lpstr>
      <vt:lpstr>感谢观看</vt:lpstr>
    </vt:vector>
  </TitlesOfParts>
  <Company>cmet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教务处PPT模板003</dc:title>
  <dc:creator>现代教育技术中心</dc:creator>
  <cp:lastModifiedBy>王世龙</cp:lastModifiedBy>
  <cp:revision>203</cp:revision>
  <dcterms:created xsi:type="dcterms:W3CDTF">2019-09-05T12:12:00Z</dcterms:created>
  <dcterms:modified xsi:type="dcterms:W3CDTF">2024-05-24T06:25:50Z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9FF50975980E42D689A99B5C8CD01AD4_12</vt:lpwstr>
  </property>
  <property fmtid="{D5CDD505-2E9C-101B-9397-08002B2CF9AE}" pid="3" name="KSOProductBuildVer">
    <vt:lpwstr>2052-12.1.0.16929</vt:lpwstr>
  </property>
</Properties>
</file>